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9" r:id="rId2"/>
    <p:sldId id="258" r:id="rId3"/>
    <p:sldId id="260" r:id="rId4"/>
  </p:sldIdLst>
  <p:sldSz cx="12192000" cy="6858000"/>
  <p:notesSz cx="6858000" cy="9144000"/>
  <p:defaultTextStyle>
    <a:defPPr>
      <a:defRPr lang="sr-Latn-RS"/>
    </a:defPPr>
    <a:lvl1pPr marL="0" algn="l" defTabSz="91440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00" d="100"/>
          <a:sy n="100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6" name="Straight Connector 5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" name="Group 22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1" name="Straight Connector 40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6" name="Group 45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2" name="Straight Connector 51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Straight Connector 52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7" name="Straight Connector 46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oup 23"/>
            <p:cNvGrpSpPr/>
            <p:nvPr userDrawn="1"/>
          </p:nvGrpSpPr>
          <p:grpSpPr bwMode="hidden">
            <a:xfrm flipH="1">
              <a:off x="0" y="0"/>
              <a:ext cx="12192001" cy="6858000"/>
              <a:chOff x="0" y="0"/>
              <a:chExt cx="12192001" cy="6858000"/>
            </a:xfrm>
          </p:grpSpPr>
          <p:cxnSp>
            <p:nvCxnSpPr>
              <p:cNvPr id="25" name="Straight Connector 24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0" name="Group 29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6" name="Straight Connector 35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1" name="Straight Connector 30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3845" y="1909346"/>
            <a:ext cx="9604310" cy="338328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845" y="5432564"/>
            <a:ext cx="9604310" cy="4572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/>
              <a:t>Click to edit Master subtitle style</a:t>
            </a:r>
          </a:p>
        </p:txBody>
      </p:sp>
      <p:cxnSp>
        <p:nvCxnSpPr>
          <p:cNvPr id="58" name="Straight Connector 57"/>
          <p:cNvCxnSpPr/>
          <p:nvPr userDrawn="1"/>
        </p:nvCxnSpPr>
        <p:spPr>
          <a:xfrm>
            <a:off x="1295400" y="5294175"/>
            <a:ext cx="96012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hf sldNum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4B5B-21A0-4192-BF4C-38187F1A68D8}" type="datetime1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0" y="1981199"/>
            <a:ext cx="4572000" cy="3810001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981199"/>
            <a:ext cx="4572000" cy="3810001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5CF7C-B333-48E1-A4A6-83A3C8B73AC0}" type="datetime1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chemeClr val="bg1"/>
            </a:gs>
            <a:gs pos="0">
              <a:schemeClr val="bg1">
                <a:lumMod val="100000"/>
              </a:schemeClr>
            </a:gs>
            <a:gs pos="100000">
              <a:schemeClr val="bg1">
                <a:lumMod val="95000"/>
                <a:alpha val="6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roup 95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97" name="Straight Connector 96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3" name="Group 112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131" name="Straight Connector 130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36" name="Group 135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142" name="Straight Connector 141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3" name="Straight Connector 142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4" name="Straight Connector 143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Straight Connector 144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6" name="Straight Connector 145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7" name="Straight Connector 136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4" name="Group 113"/>
            <p:cNvGrpSpPr/>
            <p:nvPr userDrawn="1"/>
          </p:nvGrpSpPr>
          <p:grpSpPr bwMode="hidden">
            <a:xfrm flipH="1">
              <a:off x="0" y="0"/>
              <a:ext cx="12192001" cy="6858000"/>
              <a:chOff x="0" y="0"/>
              <a:chExt cx="12192001" cy="6858000"/>
            </a:xfrm>
          </p:grpSpPr>
          <p:cxnSp>
            <p:nvCxnSpPr>
              <p:cNvPr id="115" name="Straight Connector 114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0" name="Group 119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126" name="Straight Connector 125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Straight Connector 126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Straight Connector 127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Straight Connector 128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Connector 129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21" name="Straight Connector 120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Straight Connector 123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Straight Connector 124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503853"/>
            <a:ext cx="9601200" cy="114238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981201"/>
            <a:ext cx="9601200" cy="38099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94042" y="6289679"/>
            <a:ext cx="965946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fld id="{B51B2453-8663-4C69-AF73-9FD7B1DEC5D0}" type="datetime1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1" y="6289679"/>
            <a:ext cx="6128030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65311" y="6289679"/>
            <a:ext cx="918882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  <p:cxnSp>
        <p:nvCxnSpPr>
          <p:cNvPr id="148" name="Straight Connector 147"/>
          <p:cNvCxnSpPr/>
          <p:nvPr userDrawn="1"/>
        </p:nvCxnSpPr>
        <p:spPr>
          <a:xfrm>
            <a:off x="609600" y="6172200"/>
            <a:ext cx="109728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ftr="0" dt="0"/>
  <p:txStyles>
    <p:titleStyle>
      <a:lvl1pPr algn="l" defTabSz="914400" rtl="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335110"/>
            <a:ext cx="9029700" cy="1311128"/>
          </a:xfrm>
          <a:prstGeom prst="rect">
            <a:avLst/>
          </a:prstGeom>
        </p:spPr>
        <p:txBody>
          <a:bodyPr anchor="ctr" anchorCtr="0">
            <a:norm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ACME Corp - 4th Quarter Financial Results</a:t>
            </a:r>
          </a:p>
        </p:txBody>
      </p:sp>
      <p:sp>
        <p:nvSpPr>
          <p:cNvPr id="3" name="Content 1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First item, new services.</a:t>
            </a:r>
          </a:p>
          <a:p>
            <a:r>
              <a:rPr dirty="0"/>
              <a:t>Second item, new division plan.</a:t>
            </a:r>
          </a:p>
          <a:p>
            <a:r>
              <a:rPr dirty="0"/>
              <a:t>Third item, new marketing campaign.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5100" y="503853"/>
            <a:ext cx="1143000" cy="571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1" title="Adjusted financial highlights table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12631390"/>
              </p:ext>
            </p:extLst>
          </p:nvPr>
        </p:nvGraphicFramePr>
        <p:xfrm>
          <a:off x="1295400" y="2120153"/>
          <a:ext cx="8574741" cy="18542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8582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82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582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+mn-lt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</a:rPr>
                        <a:t>Estimated</a:t>
                      </a:r>
                      <a:endParaRPr kumimoji="0" lang="en-US" sz="18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Palatino Linotype" panose="00000000000000000000" pitchFamily="18" charset="0"/>
                        <a:ea typeface="+mn-ea" charset="0"/>
                        <a:cs typeface="+mn-c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</a:rPr>
                        <a:t>% Change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+mn-lt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</a:rPr>
                        <a:t>Revenues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+mn-lt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</a:rPr>
                        <a:t>$14.2M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latin typeface="+mn-lt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</a:rPr>
                        <a:t>(0.5%)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latin typeface="+mn-lt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</a:rPr>
                        <a:t>Cash Expense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+mn-lt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</a:rPr>
                        <a:t>$1.6M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latin typeface="+mn-lt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</a:rPr>
                        <a:t>0.7%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latin typeface="+mn-lt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</a:rPr>
                        <a:t>Operating Expense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+mn-lt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</a:rPr>
                        <a:t>$12.5M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latin typeface="+mn-lt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</a:rPr>
                        <a:t>0.3%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latin typeface="+mn-lt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</a:rPr>
                        <a:t>Operating Income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+mn-lt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</a:rPr>
                        <a:t>$2.3M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latin typeface="+mn-lt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Tx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</a:rPr>
                        <a:t>(0.2%)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latin typeface="+mn-lt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95400" y="503853"/>
            <a:ext cx="9029700" cy="1142385"/>
          </a:xfrm>
          <a:prstGeom prst="rect">
            <a:avLst/>
          </a:prstGeom>
        </p:spPr>
        <p:txBody>
          <a:bodyPr anchor="t"/>
          <a:lstStyle/>
          <a:p>
            <a:r>
              <a:rPr lang="en-US" b="1" dirty="0">
                <a:solidFill>
                  <a:schemeClr val="accent1"/>
                </a:solidFill>
              </a:rPr>
              <a:t>4th Quarter Financial Highlights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B887F69-3D93-6C9D-DBA4-2E9B5121A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 fontScale="90000"/>
          </a:bodyPr>
          <a:lstStyle/>
          <a:p>
            <a:r>
              <a:rPr lang="en-GB" b="1" dirty="0">
                <a:solidFill>
                  <a:schemeClr val="accent1"/>
                </a:solidFill>
              </a:rPr>
              <a:t>Financial report for Acme Corporation</a:t>
            </a:r>
            <a:endParaRPr lang="en-GB" dirty="0">
              <a:solidFill>
                <a:schemeClr val="accent1"/>
              </a:solidFill>
            </a:endParaRPr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CAE45B95-74E4-333D-2596-234A9FA1D7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6945735"/>
              </p:ext>
            </p:extLst>
          </p:nvPr>
        </p:nvGraphicFramePr>
        <p:xfrm>
          <a:off x="1295400" y="1981200"/>
          <a:ext cx="9601195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0239">
                  <a:extLst>
                    <a:ext uri="{9D8B030D-6E8A-4147-A177-3AD203B41FA5}">
                      <a16:colId xmlns:a16="http://schemas.microsoft.com/office/drawing/2014/main" val="1888094059"/>
                    </a:ext>
                  </a:extLst>
                </a:gridCol>
                <a:gridCol w="1920239">
                  <a:extLst>
                    <a:ext uri="{9D8B030D-6E8A-4147-A177-3AD203B41FA5}">
                      <a16:colId xmlns:a16="http://schemas.microsoft.com/office/drawing/2014/main" val="2541778816"/>
                    </a:ext>
                  </a:extLst>
                </a:gridCol>
                <a:gridCol w="1920239">
                  <a:extLst>
                    <a:ext uri="{9D8B030D-6E8A-4147-A177-3AD203B41FA5}">
                      <a16:colId xmlns:a16="http://schemas.microsoft.com/office/drawing/2014/main" val="1354665625"/>
                    </a:ext>
                  </a:extLst>
                </a:gridCol>
                <a:gridCol w="1920239">
                  <a:extLst>
                    <a:ext uri="{9D8B030D-6E8A-4147-A177-3AD203B41FA5}">
                      <a16:colId xmlns:a16="http://schemas.microsoft.com/office/drawing/2014/main" val="2423710656"/>
                    </a:ext>
                  </a:extLst>
                </a:gridCol>
                <a:gridCol w="1920239">
                  <a:extLst>
                    <a:ext uri="{9D8B030D-6E8A-4147-A177-3AD203B41FA5}">
                      <a16:colId xmlns:a16="http://schemas.microsoft.com/office/drawing/2014/main" val="23300644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hr-HR" dirty="0"/>
                        <a:t>Month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r-HR" dirty="0"/>
                        <a:t>Revenues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r-HR" dirty="0"/>
                        <a:t>Cash expense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r-HR" dirty="0"/>
                        <a:t>Operating income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r-HR" dirty="0"/>
                        <a:t>Operating expense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1559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r-HR" dirty="0"/>
                        <a:t>January</a:t>
                      </a: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00B050"/>
                          </a:solidFill>
                        </a:rPr>
                        <a:t>$14.2M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FF0000"/>
                          </a:solidFill>
                        </a:rPr>
                        <a:t>$1.6M</a:t>
                      </a: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00B050"/>
                          </a:solidFill>
                        </a:rPr>
                        <a:t>$12.5M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FF0000"/>
                          </a:solidFill>
                        </a:rPr>
                        <a:t>$2.3M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marL="137160" marR="137160" marT="137160" marB="137160"/>
                </a:tc>
                <a:extLst>
                  <a:ext uri="{0D108BD9-81ED-4DB2-BD59-A6C34878D82A}">
                    <a16:rowId xmlns:a16="http://schemas.microsoft.com/office/drawing/2014/main" val="1898244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r-HR" dirty="0"/>
                        <a:t>February</a:t>
                      </a:r>
                      <a:endParaRPr lang="en-GB" dirty="0"/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00B050"/>
                          </a:solidFill>
                        </a:rPr>
                        <a:t>$15.2M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FF0000"/>
                          </a:solidFill>
                        </a:rPr>
                        <a:t>$0.6M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00B050"/>
                          </a:solidFill>
                        </a:rPr>
                        <a:t>$11.3M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FF0000"/>
                          </a:solidFill>
                        </a:rPr>
                        <a:t>$4.3M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marL="137160" marR="137160" marT="137160" marB="137160"/>
                </a:tc>
                <a:extLst>
                  <a:ext uri="{0D108BD9-81ED-4DB2-BD59-A6C34878D82A}">
                    <a16:rowId xmlns:a16="http://schemas.microsoft.com/office/drawing/2014/main" val="1500809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r-HR" dirty="0"/>
                        <a:t>March</a:t>
                      </a:r>
                      <a:endParaRPr lang="en-GB" dirty="0"/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00B050"/>
                          </a:solidFill>
                        </a:rPr>
                        <a:t>$17.2M</a:t>
                      </a: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FF0000"/>
                          </a:solidFill>
                        </a:rPr>
                        <a:t>$0M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00B050"/>
                          </a:solidFill>
                        </a:rPr>
                        <a:t>$12.1M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FF0000"/>
                          </a:solidFill>
                        </a:rPr>
                        <a:t>$52.3M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marL="137160" marR="137160" marT="137160" marB="137160"/>
                </a:tc>
                <a:extLst>
                  <a:ext uri="{0D108BD9-81ED-4DB2-BD59-A6C34878D82A}">
                    <a16:rowId xmlns:a16="http://schemas.microsoft.com/office/drawing/2014/main" val="10561246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r-HR" dirty="0"/>
                        <a:t>April</a:t>
                      </a:r>
                      <a:endParaRPr lang="en-GB" dirty="0"/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00B050"/>
                          </a:solidFill>
                        </a:rPr>
                        <a:t>$7.2M</a:t>
                      </a: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FF0000"/>
                          </a:solidFill>
                        </a:rPr>
                        <a:t>$1.6M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00B050"/>
                          </a:solidFill>
                        </a:rPr>
                        <a:t>$7.2M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FF0000"/>
                          </a:solidFill>
                        </a:rPr>
                        <a:t>$0M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marL="137160" marR="137160" marT="137160" marB="137160"/>
                </a:tc>
                <a:extLst>
                  <a:ext uri="{0D108BD9-81ED-4DB2-BD59-A6C34878D82A}">
                    <a16:rowId xmlns:a16="http://schemas.microsoft.com/office/drawing/2014/main" val="14689766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r-HR" dirty="0"/>
                        <a:t>May</a:t>
                      </a:r>
                      <a:endParaRPr lang="en-GB" dirty="0"/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00B050"/>
                          </a:solidFill>
                        </a:rPr>
                        <a:t>$3.2M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FF0000"/>
                          </a:solidFill>
                        </a:rPr>
                        <a:t>$1.6M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00B050"/>
                          </a:solidFill>
                        </a:rPr>
                        <a:t>$0M</a:t>
                      </a:r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hr-HR" dirty="0">
                          <a:solidFill>
                            <a:srgbClr val="FF0000"/>
                          </a:solidFill>
                        </a:rPr>
                        <a:t>$3.2M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marL="137160" marR="137160" marT="137160" marB="137160"/>
                </a:tc>
                <a:extLst>
                  <a:ext uri="{0D108BD9-81ED-4DB2-BD59-A6C34878D82A}">
                    <a16:rowId xmlns:a16="http://schemas.microsoft.com/office/drawing/2014/main" val="14571529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6610439"/>
      </p:ext>
    </p:extLst>
  </p:cSld>
  <p:clrMapOvr>
    <a:masterClrMapping/>
  </p:clrMapOvr>
</p:sld>
</file>

<file path=ppt/theme/theme1.xml><?xml version="1.0" encoding="utf-8"?>
<a:theme xmlns:a="http://schemas.openxmlformats.org/drawingml/2006/main" name="Diamond Grid 16x9">
  <a:themeElements>
    <a:clrScheme name="DiamondGrid">
      <a:dk1>
        <a:srgbClr val="2D2E2D"/>
      </a:dk1>
      <a:lt1>
        <a:sysClr val="window" lastClr="FFFFFF"/>
      </a:lt1>
      <a:dk2>
        <a:srgbClr val="000000"/>
      </a:dk2>
      <a:lt2>
        <a:srgbClr val="EAEAEA"/>
      </a:lt2>
      <a:accent1>
        <a:srgbClr val="D15A3E"/>
      </a:accent1>
      <a:accent2>
        <a:srgbClr val="B2B2B2"/>
      </a:accent2>
      <a:accent3>
        <a:srgbClr val="4F91A1"/>
      </a:accent3>
      <a:accent4>
        <a:srgbClr val="F0BA34"/>
      </a:accent4>
      <a:accent5>
        <a:srgbClr val="AEB733"/>
      </a:accent5>
      <a:accent6>
        <a:srgbClr val="926397"/>
      </a:accent6>
      <a:hlink>
        <a:srgbClr val="4F91A1"/>
      </a:hlink>
      <a:folHlink>
        <a:srgbClr val="808080"/>
      </a:folHlink>
    </a:clrScheme>
    <a:fontScheme name="Arial">
      <a:maj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15_4109default" id="{E728D685-11FC-4812-BA85-57AC6F9C9F40}" vid="{BC4E008B-95FF-4815-904E-143A8EDFC1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117</Words>
  <Application>Microsoft Office PowerPoint</Application>
  <PresentationFormat>Widescreen</PresentationFormat>
  <Paragraphs>50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Palatino Linotype</vt:lpstr>
      <vt:lpstr>Diamond Grid 16x9</vt:lpstr>
      <vt:lpstr>ACME Corp - 4th Quarter Financial Results</vt:lpstr>
      <vt:lpstr>4th Quarter Financial Highlights</vt:lpstr>
      <vt:lpstr>Financial report for Acme Corporation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Mario at GemBox</dc:creator>
  <cp:lastModifiedBy>Mario at GemBox</cp:lastModifiedBy>
  <cp:revision>9</cp:revision>
  <dcterms:modified xsi:type="dcterms:W3CDTF">2023-01-25T12:56:40Z</dcterms:modified>
</cp:coreProperties>
</file>